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240" r:id="rId2"/>
    <p:sldId id="3241" r:id="rId3"/>
    <p:sldId id="27238" r:id="rId4"/>
    <p:sldId id="27237" r:id="rId5"/>
    <p:sldId id="27239" r:id="rId6"/>
    <p:sldId id="27240" r:id="rId7"/>
    <p:sldId id="27241" r:id="rId8"/>
    <p:sldId id="3242" r:id="rId9"/>
    <p:sldId id="27242" r:id="rId10"/>
    <p:sldId id="27243" r:id="rId11"/>
    <p:sldId id="27244" r:id="rId12"/>
    <p:sldId id="27245" r:id="rId13"/>
    <p:sldId id="27246" r:id="rId14"/>
    <p:sldId id="27247" r:id="rId15"/>
    <p:sldId id="27248" r:id="rId16"/>
    <p:sldId id="2723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549"/>
    <a:srgbClr val="F8F8F8"/>
    <a:srgbClr val="B5955A"/>
    <a:srgbClr val="ECD29E"/>
    <a:srgbClr val="FF0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4"/>
    <p:restoredTop sz="95890"/>
  </p:normalViewPr>
  <p:slideViewPr>
    <p:cSldViewPr snapToGrid="0" snapToObjects="1">
      <p:cViewPr varScale="1">
        <p:scale>
          <a:sx n="60" d="100"/>
          <a:sy n="60" d="100"/>
        </p:scale>
        <p:origin x="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INPro Regular" panose="02000503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INPro Regular" panose="02000503030000020004" pitchFamily="2" charset="0"/>
              </a:defRPr>
            </a:lvl1pPr>
          </a:lstStyle>
          <a:p>
            <a:fld id="{B43182DF-2DE8-784E-95EE-5115A318D3A8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INPro Regular" panose="02000503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INPro Regular" panose="02000503030000020004" pitchFamily="2" charset="0"/>
              </a:defRPr>
            </a:lvl1pPr>
          </a:lstStyle>
          <a:p>
            <a:fld id="{D1B88DC7-428F-774C-BC95-A19A98270A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1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INPro Regular" panose="0200050303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DINPro Regular" panose="0200050303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DINPro Regular" panose="0200050303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DINPro Regular" panose="0200050303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DINPro Regular" panose="0200050303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88DC7-428F-774C-BC95-A19A98270A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4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Thriving in an agile industry.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88DC7-428F-774C-BC95-A19A98270A0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62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B88DC7-428F-774C-BC95-A19A98270A0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91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FC7C2-AAB1-2245-9B02-52046E9B6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6F0F3-D4F3-894F-87A7-AB78DD339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41BE-1AC4-0842-A817-87CCBA7C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51746-D281-7341-98B7-425FE5F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FA643-C59B-7746-8BDA-F7B7E906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14C3-0D97-F144-BD74-59DC7D77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EB3D0-BA8C-A24A-9C2C-FA8451BD6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50857-EA5F-3842-827F-143E3590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0EA9B-7681-F64F-9B3A-7632BA9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64D40-4352-AB49-B2CA-450E12AF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6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0D756-207F-3F43-9B13-13C8C948CF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51DCE-1A7A-4143-9018-81851F268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AE290-9F51-CF41-A0C9-5445AA0C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1467B-0BA1-A346-8C0E-909CE3EE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7B420-EC40-864D-9045-C87738BA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2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F337-993F-1949-BCD8-345A9424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4CF9-61D2-1C44-B24D-0042102F3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85C2C-D105-5F48-B8FB-B1EC9784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EC24-C867-1A40-9C32-0A486E48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082-1DFD-854C-B72A-981C2412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3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64A3-F329-EE40-AD10-958B46BD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6DD5D-66A1-A44F-BAE7-10AF33D6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B15B9-B429-7B4A-B0F0-B145573B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F2948-5570-AC4E-8B25-090165B4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D43E4-8A89-DA47-991D-9BD28EEA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6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0DAE-F3F9-8945-AEEC-52C8C9FB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E25DF-17C8-B047-9202-FF5E6181D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7D2E3-BF49-8C40-80DE-537B1FA7E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854E0-9BF4-7D46-8484-7248D22D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D5834-DBF0-724F-A9E0-9B421505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7E307-879F-0E4A-A1A0-7364AF13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3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9AA8-3622-2D40-B391-D821309B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CADBA-93E3-7B4F-A5E2-95DC9AB6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BEEF9-184E-A340-838F-18285EE84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157BB-179E-8748-9E60-545460E7E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364287-E773-AC47-9902-F80D7EB63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8ADAD4-7A8D-874B-85BD-B51CE811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D5D36-C4C6-3145-AEB2-193ADEC1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12BBD6-A5C6-4047-9CF1-1161761F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1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C5AE-2F2C-E145-A607-7AFC27FE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C9B60-371F-CF4E-8596-E5DF3906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27644-D0FE-644F-9F3E-F5BB3EC2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627BB-ECB7-AF4A-9106-A18A5786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1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CBC767-7002-094B-90E6-AC9230A3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9E996-D9E6-4B46-B7F6-AED894D1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E1003-8A68-F143-B2A2-C299223E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7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6944-F582-574F-B8BB-D830366C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6F26-15A3-1341-8756-7CC76861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A282B-E3B4-C144-9399-470E8EBB0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CA269-8707-C742-8A1C-7D83CD10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6AABC-0D92-7947-BB2D-CE091576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4C742-48D8-BA4C-9C4E-74C3A4757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8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37438-2BAD-564D-B73A-C8AD624B2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FD5F3A-A2CE-F14C-AAEF-702CBE139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0A7E7-CDB1-624A-A469-D4D1D6454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1C095-0C44-6D47-B5DD-9CFA7937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46AE-30DA-7041-9990-CADDE6A12DD4}" type="datetimeFigureOut">
              <a:rPr lang="en-US" smtClean="0"/>
              <a:t>7/21/2021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EC629-744E-0F49-B63A-AF0C737A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9D52A-9FAA-164E-A832-A13265A3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597B9-C995-754F-B490-30573BB089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3A1ED7-5317-DB40-A780-5547CB64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AE8C4-84F8-9C4E-AEA3-954A0A601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14F22-1E8C-C64D-AE6C-4F01E9FCD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DINPro Regular" panose="02000503030000020004" pitchFamily="2" charset="0"/>
              </a:defRPr>
            </a:lvl1pPr>
          </a:lstStyle>
          <a:p>
            <a:fld id="{B26A46AE-30DA-7041-9990-CADDE6A12DD4}" type="datetimeFigureOut">
              <a:rPr lang="en-US" smtClean="0"/>
              <a:pPr/>
              <a:t>7/21/2021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8E2E3-CF25-FA43-B40B-F1797F858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DINPro Regular" panose="0200050303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AF66-2B47-8C44-B61A-8C0B24DC0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DINPro Regular" panose="02000503030000020004" pitchFamily="2" charset="0"/>
              </a:defRPr>
            </a:lvl1pPr>
          </a:lstStyle>
          <a:p>
            <a:fld id="{93A597B9-C995-754F-B490-30573BB089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89D7B32-61A0-5742-9241-EF275C95D88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24160" y="6210742"/>
            <a:ext cx="1518458" cy="5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46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Pro Regular" panose="02000503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DINPro Regular" panose="02000503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DINPro Regular" panose="02000503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Pro Regular" panose="02000503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DINPro Regular" panose="02000503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03CEC-9897-3E49-AF62-F1D074AC7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1DD8100-5B00-9549-872D-7CAA479BA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1" r="1458" b="15063"/>
          <a:stretch/>
        </p:blipFill>
        <p:spPr>
          <a:xfrm>
            <a:off x="731520" y="1755504"/>
            <a:ext cx="10572584" cy="28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95FF-D892-4438-AA23-76D37DF6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Arial Black" panose="020B0A04020102020204" pitchFamily="34" charset="0"/>
              </a:rPr>
              <a:t>        CHECKLIST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42937-4BB2-4A72-9173-9B7A6A9A5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INSURANCE: </a:t>
            </a:r>
            <a:r>
              <a:rPr lang="en-US" dirty="0"/>
              <a:t>Insurance is about managing risk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Submit Insurance forms </a:t>
            </a:r>
          </a:p>
          <a:p>
            <a:pPr lvl="1"/>
            <a:r>
              <a:rPr lang="en-US" dirty="0" err="1"/>
              <a:t>Weatherday</a:t>
            </a:r>
            <a:r>
              <a:rPr lang="en-US" dirty="0"/>
              <a:t> Insurance – 11.45% </a:t>
            </a:r>
          </a:p>
          <a:p>
            <a:pPr lvl="1"/>
            <a:r>
              <a:rPr lang="en-US" dirty="0"/>
              <a:t>Film Abandonment Insurance – 1 % </a:t>
            </a:r>
          </a:p>
          <a:p>
            <a:pPr lvl="1"/>
            <a:r>
              <a:rPr lang="en-US" dirty="0"/>
              <a:t>Personal Accident Insurance – R45 per person </a:t>
            </a:r>
          </a:p>
          <a:p>
            <a:pPr lvl="1"/>
            <a:r>
              <a:rPr lang="en-US" dirty="0"/>
              <a:t>Set Cover </a:t>
            </a:r>
          </a:p>
          <a:p>
            <a:pPr lvl="1"/>
            <a:r>
              <a:rPr lang="en-US" dirty="0"/>
              <a:t>Exterior Equipment </a:t>
            </a:r>
          </a:p>
          <a:p>
            <a:pPr lvl="1"/>
            <a:r>
              <a:rPr lang="en-US" dirty="0"/>
              <a:t>Dangerous Activity</a:t>
            </a:r>
          </a:p>
          <a:p>
            <a:pPr lvl="1"/>
            <a:r>
              <a:rPr lang="en-US" dirty="0"/>
              <a:t>COVID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B21212-16AC-49B7-8EB0-89EA17A7E246}"/>
              </a:ext>
            </a:extLst>
          </p:cNvPr>
          <p:cNvGrpSpPr/>
          <p:nvPr/>
        </p:nvGrpSpPr>
        <p:grpSpPr>
          <a:xfrm>
            <a:off x="838200" y="681037"/>
            <a:ext cx="10971640" cy="480131"/>
            <a:chOff x="681644" y="534022"/>
            <a:chExt cx="10416209" cy="4801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D876741-6CF0-4941-8301-79AB820650A2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3C4ABD-B047-4478-9E41-0AF3E011098D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2615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D9505-3F9B-44F5-BDAB-3D5F790CF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2" y="189071"/>
            <a:ext cx="10515600" cy="1325563"/>
          </a:xfrm>
        </p:spPr>
        <p:txBody>
          <a:bodyPr/>
          <a:lstStyle/>
          <a:p>
            <a:r>
              <a:rPr lang="en-US" sz="4400" dirty="0">
                <a:latin typeface="Arial Black" panose="020B0A04020102020204" pitchFamily="34" charset="0"/>
              </a:rPr>
              <a:t>         CHECKLIST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D320A4-352E-49BB-B94E-F513DB9B096D}"/>
              </a:ext>
            </a:extLst>
          </p:cNvPr>
          <p:cNvGrpSpPr/>
          <p:nvPr/>
        </p:nvGrpSpPr>
        <p:grpSpPr>
          <a:xfrm>
            <a:off x="838200" y="533849"/>
            <a:ext cx="10971640" cy="480131"/>
            <a:chOff x="681644" y="534022"/>
            <a:chExt cx="10416209" cy="4801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F973992-233D-44CB-8FF9-9645C105B2EE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9E53687-ECEF-42DB-8BBB-36A11F014B9F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75484E-8393-4BAE-B5FC-8C9BBACDB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543"/>
            <a:ext cx="10515600" cy="4890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YOU NEED TO SUBMIT: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+mj-lt"/>
              </a:rPr>
              <a:t>ACA proposal form – Shoot Insurance </a:t>
            </a:r>
          </a:p>
          <a:p>
            <a:r>
              <a:rPr lang="en-US" dirty="0">
                <a:latin typeface="+mj-lt"/>
              </a:rPr>
              <a:t>Personal Accident Form </a:t>
            </a:r>
          </a:p>
          <a:p>
            <a:r>
              <a:rPr lang="en-US" dirty="0">
                <a:latin typeface="+mj-lt"/>
              </a:rPr>
              <a:t>Quote to Client </a:t>
            </a:r>
          </a:p>
          <a:p>
            <a:r>
              <a:rPr lang="en-US" dirty="0">
                <a:latin typeface="+mj-lt"/>
              </a:rPr>
              <a:t>Quote from the Production company showing the </a:t>
            </a:r>
            <a:r>
              <a:rPr lang="en-US" dirty="0" err="1">
                <a:latin typeface="+mj-lt"/>
              </a:rPr>
              <a:t>weatherday</a:t>
            </a:r>
            <a:r>
              <a:rPr lang="en-US" dirty="0">
                <a:latin typeface="+mj-lt"/>
              </a:rPr>
              <a:t> column </a:t>
            </a:r>
          </a:p>
          <a:p>
            <a:r>
              <a:rPr lang="en-US" dirty="0">
                <a:latin typeface="+mj-lt"/>
              </a:rPr>
              <a:t>Script </a:t>
            </a:r>
          </a:p>
          <a:p>
            <a:r>
              <a:rPr lang="en-US" dirty="0">
                <a:latin typeface="+mj-lt"/>
              </a:rPr>
              <a:t>Treatment </a:t>
            </a:r>
          </a:p>
          <a:p>
            <a:r>
              <a:rPr lang="en-US" dirty="0">
                <a:latin typeface="+mj-lt"/>
              </a:rPr>
              <a:t>Call Sheet</a:t>
            </a:r>
          </a:p>
        </p:txBody>
      </p:sp>
    </p:spTree>
    <p:extLst>
      <p:ext uri="{BB962C8B-B14F-4D97-AF65-F5344CB8AC3E}">
        <p14:creationId xmlns:p14="http://schemas.microsoft.com/office/powerpoint/2010/main" val="212923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9C7-7691-4D74-A0CE-48EC7726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47" y="226625"/>
            <a:ext cx="10515600" cy="1325563"/>
          </a:xfrm>
        </p:spPr>
        <p:txBody>
          <a:bodyPr/>
          <a:lstStyle/>
          <a:p>
            <a:r>
              <a:rPr lang="en-US" dirty="0"/>
              <a:t>           </a:t>
            </a:r>
            <a:r>
              <a:rPr lang="en-US" sz="4400" dirty="0">
                <a:latin typeface="Arial Black" panose="020B0A04020102020204" pitchFamily="34" charset="0"/>
              </a:rPr>
              <a:t> CHECKLIST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0477-B534-48CF-B4E5-5017B240B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8797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/>
              <a:t>CHILD PERMITS </a:t>
            </a:r>
          </a:p>
          <a:p>
            <a:pPr marL="0" indent="0">
              <a:buNone/>
            </a:pPr>
            <a:r>
              <a:rPr lang="en-US" dirty="0"/>
              <a:t>It is illegal to use children that are under 16 years old in advertising without a permit from the department of </a:t>
            </a:r>
            <a:r>
              <a:rPr lang="en-US" dirty="0" err="1"/>
              <a:t>labour</a:t>
            </a:r>
            <a:r>
              <a:rPr lang="en-US" dirty="0"/>
              <a:t>. </a:t>
            </a:r>
          </a:p>
          <a:p>
            <a:r>
              <a:rPr lang="en-US" dirty="0"/>
              <a:t>The forms are on the website or ACA can send them to you. </a:t>
            </a:r>
          </a:p>
          <a:p>
            <a:r>
              <a:rPr lang="en-US" dirty="0"/>
              <a:t>The cost is free if you do it yourself. </a:t>
            </a:r>
          </a:p>
          <a:p>
            <a:pPr marL="0" indent="0">
              <a:buNone/>
            </a:pPr>
            <a:r>
              <a:rPr lang="en-US" b="1" dirty="0"/>
              <a:t>You need the send the DOL: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Fill in their form - the date/ dates that you will need the children is very important.</a:t>
            </a:r>
          </a:p>
          <a:p>
            <a:pPr marL="971550" lvl="1" indent="-514350">
              <a:buFont typeface="+mj-lt"/>
              <a:buAutoNum type="arabicPeriod"/>
            </a:pPr>
            <a:endParaRPr lang="en-US" sz="10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Send the child’s birth certificate </a:t>
            </a:r>
          </a:p>
          <a:p>
            <a:pPr marL="971550" lvl="1" indent="-514350">
              <a:buFont typeface="+mj-lt"/>
              <a:buAutoNum type="arabicPeriod"/>
            </a:pPr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Permission from the parent/ guardian for the child to be on your shoot/ recording/ activation,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endParaRPr lang="en-US" sz="1200" dirty="0"/>
          </a:p>
          <a:p>
            <a:pPr marL="0" indent="0" algn="ctr">
              <a:buNone/>
            </a:pPr>
            <a:r>
              <a:rPr lang="en-US" b="1" dirty="0"/>
              <a:t>Remember </a:t>
            </a:r>
            <a:r>
              <a:rPr lang="en-US" dirty="0"/>
              <a:t>this is a government department and they take their time. You need a minimum of 3 days to get one and you need to have the permit with you on your shoot. You are breaking the law if you don’t have this permission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4E82F4-BD57-4599-AA73-EA77D85D9B6A}"/>
              </a:ext>
            </a:extLst>
          </p:cNvPr>
          <p:cNvGrpSpPr/>
          <p:nvPr/>
        </p:nvGrpSpPr>
        <p:grpSpPr>
          <a:xfrm>
            <a:off x="838200" y="547775"/>
            <a:ext cx="10971640" cy="480131"/>
            <a:chOff x="681644" y="534022"/>
            <a:chExt cx="10416209" cy="4801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278ADA6-706D-4ACE-92F1-ADBD8FB48769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6C50C10-FAE9-4A99-B620-E2C03760E1DC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698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C581-FE11-40A1-8F12-DA71195A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68"/>
            <a:ext cx="10515600" cy="1325563"/>
          </a:xfrm>
        </p:spPr>
        <p:txBody>
          <a:bodyPr/>
          <a:lstStyle/>
          <a:p>
            <a:r>
              <a:rPr lang="en-US" sz="4400" dirty="0">
                <a:latin typeface="Arial Black" panose="020B0A04020102020204" pitchFamily="34" charset="0"/>
              </a:rPr>
              <a:t>        CHECKLIST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FAC6-78D2-4492-B442-FE65747F6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231"/>
            <a:ext cx="10515600" cy="4761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ARTIST CONTRACTS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important to have your contracts done, signed and returned to you before your shoot. If you don’t have these signed before the shoot your cast is not covered by insurance.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600" dirty="0"/>
              <a:t>Go through contract</a:t>
            </a:r>
          </a:p>
          <a:p>
            <a:pPr lvl="1"/>
            <a:r>
              <a:rPr lang="en-US" sz="2600" dirty="0"/>
              <a:t>Actors </a:t>
            </a:r>
          </a:p>
          <a:p>
            <a:pPr lvl="1"/>
            <a:r>
              <a:rPr lang="en-US" sz="2600" dirty="0"/>
              <a:t>Influencers</a:t>
            </a:r>
          </a:p>
          <a:p>
            <a:pPr lvl="1"/>
            <a:r>
              <a:rPr lang="en-US" sz="2600" dirty="0"/>
              <a:t>Models</a:t>
            </a:r>
          </a:p>
          <a:p>
            <a:pPr lvl="1"/>
            <a:r>
              <a:rPr lang="en-US" sz="2600" dirty="0"/>
              <a:t>PO’s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E205D9-FCD8-485B-BB2E-461C46A86945}"/>
              </a:ext>
            </a:extLst>
          </p:cNvPr>
          <p:cNvGrpSpPr/>
          <p:nvPr/>
        </p:nvGrpSpPr>
        <p:grpSpPr>
          <a:xfrm>
            <a:off x="838200" y="370318"/>
            <a:ext cx="10971640" cy="480131"/>
            <a:chOff x="681644" y="534022"/>
            <a:chExt cx="10416209" cy="4801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4BFB81F-9FFB-4592-9A80-12FA46D314A0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895426-0049-4FF1-BAB1-063C568D3C4C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551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DBC85-018D-4EF6-8312-2FA8FC09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15"/>
            <a:ext cx="10515600" cy="1325563"/>
          </a:xfrm>
        </p:spPr>
        <p:txBody>
          <a:bodyPr/>
          <a:lstStyle/>
          <a:p>
            <a:r>
              <a:rPr lang="en-US" sz="4400" dirty="0">
                <a:latin typeface="Arial Black" panose="020B0A04020102020204" pitchFamily="34" charset="0"/>
              </a:rPr>
              <a:t>        CHECKLIST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7D53-2640-4144-84AA-522FE5404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MUSIC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Buy an original song </a:t>
            </a:r>
          </a:p>
          <a:p>
            <a:endParaRPr lang="en-US" dirty="0"/>
          </a:p>
          <a:p>
            <a:r>
              <a:rPr lang="en-US" dirty="0"/>
              <a:t>Compose music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B50ADE-F764-43A5-ADD1-7601B5C29FE6}"/>
              </a:ext>
            </a:extLst>
          </p:cNvPr>
          <p:cNvGrpSpPr/>
          <p:nvPr/>
        </p:nvGrpSpPr>
        <p:grpSpPr>
          <a:xfrm>
            <a:off x="838200" y="466408"/>
            <a:ext cx="10971640" cy="480131"/>
            <a:chOff x="681644" y="534022"/>
            <a:chExt cx="10416209" cy="4801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19E3D59-CADB-469E-B0A5-6BE41C0D51E9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0F6FD4-362D-4E12-8BBD-BD92B82576F8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01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948D-3EC5-4659-9EB0-C23D42DE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6"/>
            <a:ext cx="105156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        SHOOT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AEDD4-8F23-488F-862E-5D96A1E6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543"/>
            <a:ext cx="10515600" cy="48904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Etiquette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attends?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Remote viewing – protocol</a:t>
            </a:r>
            <a:endParaRPr lang="en-US" dirty="0"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6D0180-7DD8-4FB3-9516-14797BD9A15A}"/>
              </a:ext>
            </a:extLst>
          </p:cNvPr>
          <p:cNvGrpSpPr/>
          <p:nvPr/>
        </p:nvGrpSpPr>
        <p:grpSpPr>
          <a:xfrm>
            <a:off x="923260" y="440971"/>
            <a:ext cx="10971640" cy="480131"/>
            <a:chOff x="681644" y="534022"/>
            <a:chExt cx="10416209" cy="4801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0818A94-2EF7-4D78-A92D-1E405D6AD360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6D9376-61AD-4EFC-9861-DA1B8E49FCAD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838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03CEC-9897-3E49-AF62-F1D074AC75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B2454-F954-7E46-A330-D20FC8143FCE}"/>
              </a:ext>
            </a:extLst>
          </p:cNvPr>
          <p:cNvSpPr/>
          <p:nvPr/>
        </p:nvSpPr>
        <p:spPr>
          <a:xfrm>
            <a:off x="451960" y="386602"/>
            <a:ext cx="1164789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ZA" sz="11500" b="1" dirty="0">
                <a:solidFill>
                  <a:srgbClr val="F42549"/>
                </a:solidFill>
              </a:rPr>
              <a:t>THANK YOU!</a:t>
            </a:r>
            <a:endParaRPr lang="en-US" sz="11500" b="1" dirty="0">
              <a:solidFill>
                <a:srgbClr val="F42549"/>
              </a:solidFill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1DD8100-5B00-9549-872D-7CAA479BA1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1" r="1458" b="15063"/>
          <a:stretch/>
        </p:blipFill>
        <p:spPr>
          <a:xfrm>
            <a:off x="9372797" y="5838639"/>
            <a:ext cx="2375255" cy="6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F4C66A6-87C7-7B4B-B553-5A9BA5EDC29C}"/>
              </a:ext>
            </a:extLst>
          </p:cNvPr>
          <p:cNvGrpSpPr/>
          <p:nvPr/>
        </p:nvGrpSpPr>
        <p:grpSpPr>
          <a:xfrm>
            <a:off x="681644" y="284641"/>
            <a:ext cx="10416209" cy="480131"/>
            <a:chOff x="681644" y="534022"/>
            <a:chExt cx="10416209" cy="4801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70AF7E-1E5A-6345-B027-0404CC05E0C1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4E95BC-F7D4-D942-B06E-87320B10DEE3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74A8DC8-5314-324F-AD1B-37240E06BCD9}"/>
              </a:ext>
            </a:extLst>
          </p:cNvPr>
          <p:cNvSpPr/>
          <p:nvPr/>
        </p:nvSpPr>
        <p:spPr>
          <a:xfrm>
            <a:off x="681645" y="4489452"/>
            <a:ext cx="10416207" cy="369332"/>
          </a:xfrm>
          <a:prstGeom prst="rect">
            <a:avLst/>
          </a:prstGeom>
          <a:solidFill>
            <a:srgbClr val="F42549"/>
          </a:solidFill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43C96-5A95-4797-B5FA-C066CE8737A6}"/>
              </a:ext>
            </a:extLst>
          </p:cNvPr>
          <p:cNvSpPr txBox="1"/>
          <p:nvPr/>
        </p:nvSpPr>
        <p:spPr>
          <a:xfrm>
            <a:off x="2128058" y="284641"/>
            <a:ext cx="70159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atin typeface="Arial Black" panose="020B0A04020102020204" pitchFamily="34" charset="0"/>
              </a:rPr>
              <a:t>PRODUCTION WEBINAR</a:t>
            </a:r>
          </a:p>
        </p:txBody>
      </p:sp>
    </p:spTree>
    <p:extLst>
      <p:ext uri="{BB962C8B-B14F-4D97-AF65-F5344CB8AC3E}">
        <p14:creationId xmlns:p14="http://schemas.microsoft.com/office/powerpoint/2010/main" val="158199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PRE-PRODUCTION">
            <a:extLst>
              <a:ext uri="{FF2B5EF4-FFF2-40B4-BE49-F238E27FC236}">
                <a16:creationId xmlns:a16="http://schemas.microsoft.com/office/drawing/2014/main" id="{4F4C66A6-87C7-7B4B-B553-5A9BA5EDC29C}"/>
              </a:ext>
            </a:extLst>
          </p:cNvPr>
          <p:cNvGrpSpPr/>
          <p:nvPr/>
        </p:nvGrpSpPr>
        <p:grpSpPr>
          <a:xfrm>
            <a:off x="681644" y="645864"/>
            <a:ext cx="10416209" cy="646331"/>
            <a:chOff x="681644" y="534022"/>
            <a:chExt cx="10416209" cy="6463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A70AF7E-1E5A-6345-B027-0404CC05E0C1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4E95BC-F7D4-D942-B06E-87320B10DEE3}"/>
                </a:ext>
              </a:extLst>
            </p:cNvPr>
            <p:cNvSpPr/>
            <p:nvPr/>
          </p:nvSpPr>
          <p:spPr>
            <a:xfrm>
              <a:off x="681644" y="534022"/>
              <a:ext cx="104162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sz="4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555093E-09CB-4E21-AAE0-B1AEAFA30D35}"/>
              </a:ext>
            </a:extLst>
          </p:cNvPr>
          <p:cNvSpPr txBox="1"/>
          <p:nvPr/>
        </p:nvSpPr>
        <p:spPr>
          <a:xfrm>
            <a:off x="2128057" y="562562"/>
            <a:ext cx="7419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PRE-PRODUCTION</a:t>
            </a:r>
          </a:p>
        </p:txBody>
      </p:sp>
    </p:spTree>
    <p:extLst>
      <p:ext uri="{BB962C8B-B14F-4D97-AF65-F5344CB8AC3E}">
        <p14:creationId xmlns:p14="http://schemas.microsoft.com/office/powerpoint/2010/main" val="335695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7C3BF7-CBE3-6A43-81C3-5365815E0642}"/>
              </a:ext>
            </a:extLst>
          </p:cNvPr>
          <p:cNvGrpSpPr/>
          <p:nvPr/>
        </p:nvGrpSpPr>
        <p:grpSpPr>
          <a:xfrm>
            <a:off x="681644" y="284641"/>
            <a:ext cx="10416209" cy="480131"/>
            <a:chOff x="681644" y="534022"/>
            <a:chExt cx="10416209" cy="48013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041C87-C20E-9846-8AA8-8C99EF295EC1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104013-DDC7-DB4A-B9E0-5870CBC11C8F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D7DB49-039A-4C6D-9C19-7B2913613646}"/>
              </a:ext>
            </a:extLst>
          </p:cNvPr>
          <p:cNvSpPr txBox="1"/>
          <p:nvPr/>
        </p:nvSpPr>
        <p:spPr>
          <a:xfrm>
            <a:off x="765543" y="1305342"/>
            <a:ext cx="1121734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/>
              <a:t>INTEGRATED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DIGITAL/SOCIAL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INFLUENCERS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MODELS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PRE-PRODUCTION ONLY BEGINS ONCE CLIENT HAS SIGNED YOUR CE AND YOU ARE ABLE TO GIVE THE PRODUCTION COMPANY THEIR 1ST 50% PO. THIS IS THE “GREEN LIGHT” FOR YOUR PRODUCTION TO BEGIN. HOPEFULLY THE CREATIVE/ STORYBOARD/ SCRIPT HAS BEEN CLIENT APPROVED.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WHY DO WE HAVE SUCH A STRICT AND DETAILED PROCESS?. IF YOUR PRE-PRODUCTION IS NOT SOLID, THE REST OF THE PRODUCTION WILL BE STRESSFUL.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074A8-6172-4FCF-9673-D06E5BE30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59" y="18975"/>
            <a:ext cx="769381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7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C69866-8427-5B49-9044-DD47CC468D71}"/>
              </a:ext>
            </a:extLst>
          </p:cNvPr>
          <p:cNvGrpSpPr/>
          <p:nvPr/>
        </p:nvGrpSpPr>
        <p:grpSpPr>
          <a:xfrm>
            <a:off x="681644" y="284641"/>
            <a:ext cx="10416209" cy="480131"/>
            <a:chOff x="681644" y="534022"/>
            <a:chExt cx="10416209" cy="48013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9412850-F00E-7A48-8427-96AE3034640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E02F37-AED3-7B42-8773-4B37936A7BB2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7036FB-ABC2-45C4-B263-2274CF0531AA}"/>
              </a:ext>
            </a:extLst>
          </p:cNvPr>
          <p:cNvSpPr txBox="1"/>
          <p:nvPr/>
        </p:nvSpPr>
        <p:spPr>
          <a:xfrm>
            <a:off x="681643" y="1582341"/>
            <a:ext cx="1121618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200" b="1" dirty="0"/>
              <a:t>1ST 50% PO TO PRODUCTION COMPANY</a:t>
            </a:r>
          </a:p>
          <a:p>
            <a:pPr marL="342900" indent="-342900">
              <a:buAutoNum type="arabicPeriod"/>
            </a:pPr>
            <a:endParaRPr lang="en-US" sz="2200" dirty="0"/>
          </a:p>
          <a:p>
            <a:pPr marL="342900" indent="-342900">
              <a:buFont typeface="+mj-lt"/>
              <a:buAutoNum type="alphaLcParenR"/>
            </a:pPr>
            <a:r>
              <a:rPr lang="en-US" sz="2200" dirty="0"/>
              <a:t>This serves as the agreement between the Production company and Agency to begin production.</a:t>
            </a:r>
          </a:p>
          <a:p>
            <a:pPr marL="342900" indent="-342900">
              <a:buFont typeface="+mj-lt"/>
              <a:buAutoNum type="alphaLcParenR"/>
            </a:pPr>
            <a:endParaRPr lang="en-US" sz="2200" dirty="0"/>
          </a:p>
          <a:p>
            <a:pPr marL="342900" indent="-342900">
              <a:buFont typeface="+mj-lt"/>
              <a:buAutoNum type="alphaLcParenR"/>
            </a:pPr>
            <a:r>
              <a:rPr lang="en-US" sz="2200" dirty="0"/>
              <a:t>Its important to submit the production company’s 1st 50% invoice as soon as possible.</a:t>
            </a:r>
          </a:p>
          <a:p>
            <a:pPr marL="342900" indent="-342900">
              <a:buFont typeface="+mj-lt"/>
              <a:buAutoNum type="alphaLcParenR"/>
            </a:pPr>
            <a:endParaRPr lang="en-US" sz="2200" dirty="0"/>
          </a:p>
          <a:p>
            <a:pPr marL="342900" indent="-342900">
              <a:buFont typeface="+mj-lt"/>
              <a:buAutoNum type="alphaLcParenR"/>
            </a:pPr>
            <a:r>
              <a:rPr lang="en-US" sz="2200" dirty="0"/>
              <a:t>The Production company needs to be paid their 1st 50% by the client pre-production meeting or 7 days before a shoot. They need this money to secure locations, buy and/or hire props and wardrobe and anything else that requires them to pay upfront for the production. This also gives them permission to start the casting process.</a:t>
            </a:r>
          </a:p>
          <a:p>
            <a:pPr marL="342900" indent="-342900">
              <a:buFont typeface="+mj-lt"/>
              <a:buAutoNum type="alphaLcParenR"/>
            </a:pPr>
            <a:endParaRPr lang="en-US" sz="2200" dirty="0"/>
          </a:p>
          <a:p>
            <a:pPr marL="342900" indent="-342900">
              <a:buFont typeface="+mj-lt"/>
              <a:buAutoNum type="alphaLcParenR"/>
            </a:pPr>
            <a:r>
              <a:rPr lang="en-US" sz="2200" dirty="0"/>
              <a:t>As soon as I have issued my 1st 50% PO, I e-mail Finance to warn them that the invoice is imminent, and I inform them when this money needs to be paid so that they are prepared.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01C55E-ED37-45A9-BC0C-AB456E5883F8}"/>
              </a:ext>
            </a:extLst>
          </p:cNvPr>
          <p:cNvSpPr txBox="1"/>
          <p:nvPr/>
        </p:nvSpPr>
        <p:spPr>
          <a:xfrm>
            <a:off x="2128058" y="210774"/>
            <a:ext cx="7015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CHECKLIST</a:t>
            </a:r>
          </a:p>
        </p:txBody>
      </p:sp>
    </p:spTree>
    <p:extLst>
      <p:ext uri="{BB962C8B-B14F-4D97-AF65-F5344CB8AC3E}">
        <p14:creationId xmlns:p14="http://schemas.microsoft.com/office/powerpoint/2010/main" val="218672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7C3BF7-CBE3-6A43-81C3-5365815E0642}"/>
              </a:ext>
            </a:extLst>
          </p:cNvPr>
          <p:cNvGrpSpPr/>
          <p:nvPr/>
        </p:nvGrpSpPr>
        <p:grpSpPr>
          <a:xfrm>
            <a:off x="681644" y="284641"/>
            <a:ext cx="10416209" cy="480131"/>
            <a:chOff x="681644" y="534022"/>
            <a:chExt cx="10416209" cy="48013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041C87-C20E-9846-8AA8-8C99EF295EC1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104013-DDC7-DB4A-B9E0-5870CBC11C8F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54A599-1F5C-4673-8D09-5DF1906F322C}"/>
              </a:ext>
            </a:extLst>
          </p:cNvPr>
          <p:cNvSpPr txBox="1"/>
          <p:nvPr/>
        </p:nvSpPr>
        <p:spPr>
          <a:xfrm>
            <a:off x="540488" y="1173615"/>
            <a:ext cx="1111102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</a:t>
            </a:r>
            <a:r>
              <a:rPr lang="en-US" sz="2200" b="1" dirty="0"/>
              <a:t>CONFIRM INSURANCE COVER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Send Notification to AON on shoot dates, </a:t>
            </a:r>
            <a:r>
              <a:rPr lang="en-US" sz="2200" dirty="0" err="1"/>
              <a:t>etc</a:t>
            </a:r>
            <a:r>
              <a:rPr lang="en-US" sz="2200" dirty="0"/>
              <a:t> – 7 working days for exterior cover </a:t>
            </a:r>
          </a:p>
          <a:p>
            <a:endParaRPr lang="en-US" sz="2200" dirty="0"/>
          </a:p>
          <a:p>
            <a:r>
              <a:rPr lang="en-US" sz="2200" dirty="0"/>
              <a:t>3. </a:t>
            </a:r>
            <a:r>
              <a:rPr lang="en-US" sz="2200" b="1" dirty="0"/>
              <a:t>BOOK SCHEDULE IN AGENCY, CLIENT AND PRODUCTION HOUSE PRODUCER’S DIARY</a:t>
            </a:r>
            <a:r>
              <a:rPr lang="en-US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Confirm shoot with Client in writing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r>
              <a:rPr lang="en-US" sz="2200" dirty="0"/>
              <a:t>4. </a:t>
            </a:r>
            <a:r>
              <a:rPr lang="en-US" sz="2200" b="1" dirty="0"/>
              <a:t>SEND CLIENT APPROVED CASTING BRIEF TO PRODUCTION COMPANY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This is the approved brief from Client with ages, </a:t>
            </a:r>
            <a:r>
              <a:rPr lang="en-US" sz="2200" dirty="0" err="1"/>
              <a:t>deomgraphics</a:t>
            </a:r>
            <a:r>
              <a:rPr lang="en-US" sz="2200" dirty="0"/>
              <a:t>, </a:t>
            </a:r>
            <a:r>
              <a:rPr lang="en-US" sz="2200" dirty="0" err="1"/>
              <a:t>etc</a:t>
            </a:r>
            <a:r>
              <a:rPr lang="en-US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Send casting amounts with a very clear brief stating the following: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Budget allocated for each cast member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Mediums to be covered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Usage period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Country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AC5EC-2CF3-47C9-880E-39F76564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64" y="61993"/>
            <a:ext cx="729144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9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7C3BF7-CBE3-6A43-81C3-5365815E0642}"/>
              </a:ext>
            </a:extLst>
          </p:cNvPr>
          <p:cNvGrpSpPr/>
          <p:nvPr/>
        </p:nvGrpSpPr>
        <p:grpSpPr>
          <a:xfrm>
            <a:off x="681644" y="284641"/>
            <a:ext cx="10971640" cy="480131"/>
            <a:chOff x="681644" y="534022"/>
            <a:chExt cx="10416209" cy="48013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041C87-C20E-9846-8AA8-8C99EF295EC1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104013-DDC7-DB4A-B9E0-5870CBC11C8F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819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52FE8C-3AC6-754B-A42D-FA15F54C82C1}"/>
              </a:ext>
            </a:extLst>
          </p:cNvPr>
          <p:cNvSpPr/>
          <p:nvPr/>
        </p:nvSpPr>
        <p:spPr>
          <a:xfrm>
            <a:off x="5246223" y="285841"/>
            <a:ext cx="1645642" cy="1891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54478">
              <a:defRPr/>
            </a:pPr>
            <a:r>
              <a:rPr lang="en-ZA" sz="1200" dirty="0">
                <a:solidFill>
                  <a:schemeClr val="bg1"/>
                </a:solidFill>
                <a:cs typeface="Futura Medium" panose="020B0602020204020303" pitchFamily="34" charset="-79"/>
              </a:rPr>
              <a:t>1. WHAT IS OUR GOAL?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80E94-C60A-4AAD-B556-9146FD99D6B0}"/>
              </a:ext>
            </a:extLst>
          </p:cNvPr>
          <p:cNvSpPr txBox="1"/>
          <p:nvPr/>
        </p:nvSpPr>
        <p:spPr>
          <a:xfrm>
            <a:off x="678985" y="1180270"/>
            <a:ext cx="1122947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/>
              <a:t>PPM MEETINGS (PRE- PRODUCTION MEETINGS) </a:t>
            </a:r>
          </a:p>
          <a:p>
            <a:endParaRPr lang="en-US" sz="2200" dirty="0"/>
          </a:p>
          <a:p>
            <a:r>
              <a:rPr lang="en-US" sz="2200" dirty="0"/>
              <a:t>There are usually 2 sets of pre-production meetings depending on the timing and size of the production: </a:t>
            </a:r>
          </a:p>
          <a:p>
            <a:endParaRPr lang="en-US" sz="2200" dirty="0"/>
          </a:p>
          <a:p>
            <a:r>
              <a:rPr lang="en-US" sz="2200" b="1" dirty="0"/>
              <a:t>Agency Pre-production meeting </a:t>
            </a:r>
            <a:r>
              <a:rPr lang="en-US" sz="2200" dirty="0"/>
              <a:t>– Agency and Production House cover all aspects of the production as follows: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Recap of the treatment (if necessary)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Casting – view casting tapes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Locations/ Studio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Art Department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Wardrobe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Camera tests/ SFX </a:t>
            </a:r>
          </a:p>
          <a:p>
            <a:r>
              <a:rPr lang="en-US" sz="2200" dirty="0"/>
              <a:t>Agency and Production Company will shortlist all of the above and show Client what they believe is right for the 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137B35-115A-443F-ADE6-C1C1BB7EDD94}"/>
              </a:ext>
            </a:extLst>
          </p:cNvPr>
          <p:cNvSpPr txBox="1"/>
          <p:nvPr/>
        </p:nvSpPr>
        <p:spPr>
          <a:xfrm>
            <a:off x="2128058" y="210774"/>
            <a:ext cx="70159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CHECKLIST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71361-E6A2-4EE0-A188-217BE2665758}"/>
              </a:ext>
            </a:extLst>
          </p:cNvPr>
          <p:cNvGrpSpPr/>
          <p:nvPr/>
        </p:nvGrpSpPr>
        <p:grpSpPr>
          <a:xfrm>
            <a:off x="681644" y="284641"/>
            <a:ext cx="10416209" cy="480131"/>
            <a:chOff x="681644" y="534022"/>
            <a:chExt cx="10416209" cy="4801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BBAFD0-EE7E-4530-8F72-3068C8EA59BA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516DB6-D74F-49FC-8181-4827191CC3B4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7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E5EE-B5DD-4F92-9229-81F95F5C5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164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It is imperative that Client Service/ Engagement send out a contact report documenting all the approved aspects of the pre-production meeting/s. 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Producer needs to check this and make sure that everything has been covered and then send it to the Production Company.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B78EA5-07C1-4DF3-9E16-238D87DD68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93754"/>
            <a:ext cx="1051560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      CHECKLIST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6BA57A-AF7A-49AE-B030-FCC3E709DB86}"/>
              </a:ext>
            </a:extLst>
          </p:cNvPr>
          <p:cNvGrpSpPr/>
          <p:nvPr/>
        </p:nvGrpSpPr>
        <p:grpSpPr>
          <a:xfrm>
            <a:off x="606056" y="-205832"/>
            <a:ext cx="11047228" cy="1150459"/>
            <a:chOff x="681644" y="534022"/>
            <a:chExt cx="10416209" cy="48013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A461B22-DC98-4CFF-B768-14B9DCB54FE1}"/>
                </a:ext>
              </a:extLst>
            </p:cNvPr>
            <p:cNvCxnSpPr>
              <a:cxnSpLocks/>
            </p:cNvCxnSpPr>
            <p:nvPr/>
          </p:nvCxnSpPr>
          <p:spPr>
            <a:xfrm>
              <a:off x="681644" y="1014153"/>
              <a:ext cx="1446414" cy="0"/>
            </a:xfrm>
            <a:prstGeom prst="line">
              <a:avLst/>
            </a:prstGeom>
            <a:ln w="31750">
              <a:solidFill>
                <a:srgbClr val="F425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6188F9-DC3D-4367-8E5E-B90BD0BFA633}"/>
                </a:ext>
              </a:extLst>
            </p:cNvPr>
            <p:cNvSpPr/>
            <p:nvPr/>
          </p:nvSpPr>
          <p:spPr>
            <a:xfrm>
              <a:off x="681644" y="534022"/>
              <a:ext cx="1041620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83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37416</TotalTime>
  <Words>762</Words>
  <Application>Microsoft Office PowerPoint</Application>
  <PresentationFormat>Widescreen</PresentationFormat>
  <Paragraphs>117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DINPro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CHECKLIST</vt:lpstr>
      <vt:lpstr>        CHECKLIST</vt:lpstr>
      <vt:lpstr>         CHECKLIST</vt:lpstr>
      <vt:lpstr>            CHECKLIST</vt:lpstr>
      <vt:lpstr>        CHECKLIST</vt:lpstr>
      <vt:lpstr>        CHECKLIST</vt:lpstr>
      <vt:lpstr>        SHOOT PROTOCOL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Jeyes Competitor Review</dc:title>
  <dc:creator>cathleen@hobgroup.co.za</dc:creator>
  <cp:lastModifiedBy>Gugu Matsi</cp:lastModifiedBy>
  <cp:revision>1484</cp:revision>
  <dcterms:created xsi:type="dcterms:W3CDTF">2018-11-26T12:12:40Z</dcterms:created>
  <dcterms:modified xsi:type="dcterms:W3CDTF">2021-07-21T12:49:08Z</dcterms:modified>
</cp:coreProperties>
</file>